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6" r:id="rId9"/>
    <p:sldId id="276" r:id="rId10"/>
    <p:sldId id="277" r:id="rId11"/>
    <p:sldId id="268" r:id="rId12"/>
    <p:sldId id="270" r:id="rId13"/>
    <p:sldId id="269" r:id="rId14"/>
    <p:sldId id="265" r:id="rId15"/>
    <p:sldId id="261" r:id="rId16"/>
    <p:sldId id="26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9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4"/>
    <p:restoredTop sz="94666"/>
  </p:normalViewPr>
  <p:slideViewPr>
    <p:cSldViewPr snapToGrid="0" snapToObjects="1">
      <p:cViewPr varScale="1">
        <p:scale>
          <a:sx n="105" d="100"/>
          <a:sy n="105" d="100"/>
        </p:scale>
        <p:origin x="13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A66E9-D8B5-FD48-BC85-FD839204AB73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92DDE-6FE2-E446-9A8C-04A52096F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0246"/>
            <a:ext cx="4038600" cy="5035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0246"/>
            <a:ext cx="4038600" cy="503591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855786"/>
          </a:xfrm>
          <a:prstGeom prst="rect">
            <a:avLst/>
          </a:prstGeom>
          <a:gradFill flip="none" rotWithShape="1">
            <a:gsLst>
              <a:gs pos="0">
                <a:srgbClr val="7998B9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575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3692"/>
            <a:ext cx="8229600" cy="524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33E0-A5A8-4841-8A5F-CB8F16BCF391}" type="datetimeFigureOut">
              <a:rPr lang="en-US" smtClean="0"/>
              <a:pPr/>
              <a:t>11/9/19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0DFF5-2DB8-2D4D-9B94-B6967B3226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with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C10AA2-6E0C-CF40-AAD7-5E5A2D31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%&gt;%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F10C5-5071-B44F-9FB9-F86FF989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9" y="1646698"/>
            <a:ext cx="3600000" cy="3941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BBE7F-C1DA-1D40-8447-D228C5F5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78" y="1646698"/>
            <a:ext cx="4750299" cy="394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F46938-F27C-384D-B221-F63A4C5D99FB}"/>
              </a:ext>
            </a:extLst>
          </p:cNvPr>
          <p:cNvSpPr txBox="1"/>
          <p:nvPr/>
        </p:nvSpPr>
        <p:spPr>
          <a:xfrm>
            <a:off x="6447927" y="6335622"/>
            <a:ext cx="249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from @dmi3k on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62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5ECD7-969B-7E48-BF2F-B69A7D2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A19D-35BA-E745-9CF6-D1218740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read_tsv</a:t>
            </a:r>
            <a:endParaRPr lang="en-US" dirty="0"/>
          </a:p>
          <a:p>
            <a:pPr lvl="1"/>
            <a:r>
              <a:rPr lang="en-US" dirty="0"/>
              <a:t>reads in tab-delimited data and</a:t>
            </a:r>
            <a:br>
              <a:rPr lang="en-US" dirty="0"/>
            </a:br>
            <a:r>
              <a:rPr lang="en-US" dirty="0"/>
              <a:t>tries to guess the type of each column</a:t>
            </a:r>
          </a:p>
          <a:p>
            <a:pPr lvl="2"/>
            <a:r>
              <a:rPr lang="en-US" dirty="0"/>
              <a:t>character, integer etc.</a:t>
            </a:r>
          </a:p>
          <a:p>
            <a:r>
              <a:rPr lang="en-US" dirty="0" err="1"/>
              <a:t>read_csv</a:t>
            </a:r>
            <a:endParaRPr lang="en-US" dirty="0"/>
          </a:p>
          <a:p>
            <a:pPr lvl="1"/>
            <a:r>
              <a:rPr lang="en-US" dirty="0"/>
              <a:t>same for comma-separated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9DA-EE14-8C49-AE2E-11A4FB0A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113692"/>
            <a:ext cx="16637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1A00B-BC9B-8144-A9E9-A1DA2FD1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7357D-39A8-F44E-989F-CA490EB95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000" y="1138237"/>
            <a:ext cx="4826000" cy="5194300"/>
          </a:xfrm>
        </p:spPr>
      </p:pic>
    </p:spTree>
    <p:extLst>
      <p:ext uri="{BB962C8B-B14F-4D97-AF65-F5344CB8AC3E}">
        <p14:creationId xmlns:p14="http://schemas.microsoft.com/office/powerpoint/2010/main" val="325769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C6FD-3136-D142-AA6B-303D4CAD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read_tsv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FC14E6-6CFC-0942-BF9C-5F056F002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7150" y="1296987"/>
            <a:ext cx="3949700" cy="4876800"/>
          </a:xfrm>
        </p:spPr>
      </p:pic>
    </p:spTree>
    <p:extLst>
      <p:ext uri="{BB962C8B-B14F-4D97-AF65-F5344CB8AC3E}">
        <p14:creationId xmlns:p14="http://schemas.microsoft.com/office/powerpoint/2010/main" val="390191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E251-02D6-8145-99B9-56380AFE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4F6199-E956-EB47-A2B5-C4727E98B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94" y="1114425"/>
            <a:ext cx="7017611" cy="5241925"/>
          </a:xfrm>
        </p:spPr>
      </p:pic>
    </p:spTree>
    <p:extLst>
      <p:ext uri="{BB962C8B-B14F-4D97-AF65-F5344CB8AC3E}">
        <p14:creationId xmlns:p14="http://schemas.microsoft.com/office/powerpoint/2010/main" val="167479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DB50605-14DE-9540-B078-38B04858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 vs long data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74C9A6D-999A-A240-9CBA-B3395FCAE2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3320" y="1598613"/>
            <a:ext cx="3531025" cy="503555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0A44BC9-C97B-2D44-9518-B9349D138D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01987" y="1090613"/>
            <a:ext cx="3531025" cy="5035550"/>
          </a:xfrm>
        </p:spPr>
      </p:pic>
    </p:spTree>
    <p:extLst>
      <p:ext uri="{BB962C8B-B14F-4D97-AF65-F5344CB8AC3E}">
        <p14:creationId xmlns:p14="http://schemas.microsoft.com/office/powerpoint/2010/main" val="331637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1F8D-813E-C341-AF24-F18164FB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pivot_wider</a:t>
            </a:r>
            <a:r>
              <a:rPr lang="en-US" dirty="0"/>
              <a:t>() and </a:t>
            </a:r>
            <a:r>
              <a:rPr lang="en-US" dirty="0" err="1"/>
              <a:t>pivot_longer</a:t>
            </a:r>
            <a:r>
              <a:rPr lang="en-US" dirty="0"/>
              <a:t>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E6BFC5-46C0-B046-8F3C-1120B28FA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037" y="1114425"/>
            <a:ext cx="5241925" cy="5241925"/>
          </a:xfrm>
        </p:spPr>
      </p:pic>
    </p:spTree>
    <p:extLst>
      <p:ext uri="{BB962C8B-B14F-4D97-AF65-F5344CB8AC3E}">
        <p14:creationId xmlns:p14="http://schemas.microsoft.com/office/powerpoint/2010/main" val="196276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3045"/>
              </p:ext>
            </p:extLst>
          </p:nvPr>
        </p:nvGraphicFramePr>
        <p:xfrm>
          <a:off x="1524000" y="119494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FAA06D9-DFC4-034B-BE37-AC1D7DE57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090150"/>
              </p:ext>
            </p:extLst>
          </p:nvPr>
        </p:nvGraphicFramePr>
        <p:xfrm>
          <a:off x="1524000" y="2875460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50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4619-6037-A04F-9E36-A245326D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6B7B5-D527-A741-B6BD-E2AFB91F2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select(): pick variables</a:t>
            </a:r>
          </a:p>
          <a:p>
            <a:r>
              <a:rPr lang="en-US" dirty="0"/>
              <a:t>filter(): pick rows</a:t>
            </a:r>
          </a:p>
          <a:p>
            <a:r>
              <a:rPr lang="en-US" dirty="0"/>
              <a:t>mutate(): add new variables that </a:t>
            </a:r>
            <a:br>
              <a:rPr lang="en-US" dirty="0"/>
            </a:br>
            <a:r>
              <a:rPr lang="en-US" dirty="0"/>
              <a:t>	are a function of existing ones</a:t>
            </a:r>
          </a:p>
          <a:p>
            <a:r>
              <a:rPr lang="en-US" dirty="0"/>
              <a:t>arrange(): sort rows</a:t>
            </a:r>
          </a:p>
          <a:p>
            <a:r>
              <a:rPr lang="en-US" dirty="0" err="1"/>
              <a:t>summarise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069A6-2748-C040-906F-D471E320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192084"/>
            <a:ext cx="1892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84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5ADFF-B7B1-5B4C-B914-F146022D4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199" y="1114425"/>
            <a:ext cx="6801602" cy="5241925"/>
          </a:xfrm>
        </p:spPr>
      </p:pic>
    </p:spTree>
    <p:extLst>
      <p:ext uri="{BB962C8B-B14F-4D97-AF65-F5344CB8AC3E}">
        <p14:creationId xmlns:p14="http://schemas.microsoft.com/office/powerpoint/2010/main" val="419475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BB2AA-F449-354A-81D7-7D42477F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79294-6248-4246-94D2-5757AFD8C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loading data</a:t>
            </a:r>
          </a:p>
          <a:p>
            <a:pPr lvl="1"/>
            <a:r>
              <a:rPr lang="en-US" dirty="0"/>
              <a:t>selecting columns</a:t>
            </a:r>
          </a:p>
          <a:p>
            <a:pPr lvl="1"/>
            <a:r>
              <a:rPr lang="en-US" dirty="0"/>
              <a:t>filtering</a:t>
            </a:r>
          </a:p>
          <a:p>
            <a:pPr lvl="1"/>
            <a:r>
              <a:rPr lang="en-US" dirty="0"/>
              <a:t>creating new columns</a:t>
            </a:r>
          </a:p>
          <a:p>
            <a:pPr lvl="1"/>
            <a:r>
              <a:rPr lang="en-US" dirty="0"/>
              <a:t>wide vs long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DAA09-360C-1A4A-AC28-6EA4CF174ADC}"/>
              </a:ext>
            </a:extLst>
          </p:cNvPr>
          <p:cNvSpPr txBox="1"/>
          <p:nvPr/>
        </p:nvSpPr>
        <p:spPr>
          <a:xfrm>
            <a:off x="729049" y="4831492"/>
            <a:ext cx="6203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Notes for me for what to cover. Will be removed</a:t>
            </a:r>
          </a:p>
        </p:txBody>
      </p:sp>
    </p:spTree>
    <p:extLst>
      <p:ext uri="{BB962C8B-B14F-4D97-AF65-F5344CB8AC3E}">
        <p14:creationId xmlns:p14="http://schemas.microsoft.com/office/powerpoint/2010/main" val="3430402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267F-207B-B844-9182-304DA8F0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select()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783ACE-EB6B-A54D-99D5-DC8EC96A4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1658937"/>
            <a:ext cx="4991100" cy="4152900"/>
          </a:xfrm>
        </p:spPr>
      </p:pic>
    </p:spTree>
    <p:extLst>
      <p:ext uri="{BB962C8B-B14F-4D97-AF65-F5344CB8AC3E}">
        <p14:creationId xmlns:p14="http://schemas.microsoft.com/office/powerpoint/2010/main" val="4022501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2F63-86BF-254A-AF62-9CD8FBF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filter()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83265A-DCCB-0140-809A-5ACF5A4F7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450" y="1309687"/>
            <a:ext cx="6515100" cy="4851400"/>
          </a:xfrm>
        </p:spPr>
      </p:pic>
    </p:spTree>
    <p:extLst>
      <p:ext uri="{BB962C8B-B14F-4D97-AF65-F5344CB8AC3E}">
        <p14:creationId xmlns:p14="http://schemas.microsoft.com/office/powerpoint/2010/main" val="426285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5F6F-83AC-A24D-9ED1-FBC5CD86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mutate()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011F3F1-6AA7-0B49-9D5C-3476A9C9A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177" y="1114425"/>
            <a:ext cx="7207646" cy="5241925"/>
          </a:xfrm>
        </p:spPr>
      </p:pic>
    </p:spTree>
    <p:extLst>
      <p:ext uri="{BB962C8B-B14F-4D97-AF65-F5344CB8AC3E}">
        <p14:creationId xmlns:p14="http://schemas.microsoft.com/office/powerpoint/2010/main" val="3191916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ADFA-086C-EE47-A129-1B686D11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arrange()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356CC-76FC-E44E-A7B1-9BEE9F02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700" y="1728787"/>
            <a:ext cx="5816600" cy="4013200"/>
          </a:xfrm>
        </p:spPr>
      </p:pic>
    </p:spTree>
    <p:extLst>
      <p:ext uri="{BB962C8B-B14F-4D97-AF65-F5344CB8AC3E}">
        <p14:creationId xmlns:p14="http://schemas.microsoft.com/office/powerpoint/2010/main" val="363097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CE999-D47E-A241-A657-D184929F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ggplot2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3603D-4DD3-3646-9692-4D06F373D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of Graphics</a:t>
            </a:r>
          </a:p>
          <a:p>
            <a:pPr lvl="1"/>
            <a:r>
              <a:rPr lang="en-US" dirty="0"/>
              <a:t>Leland Wilkinson (2005)</a:t>
            </a:r>
          </a:p>
          <a:p>
            <a:r>
              <a:rPr lang="en-US" dirty="0"/>
              <a:t>Components of a plot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data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aesthetics</a:t>
            </a:r>
          </a:p>
          <a:p>
            <a:pPr marL="1371600" lvl="2" indent="-514350"/>
            <a:r>
              <a:rPr lang="en-US" dirty="0"/>
              <a:t>attributes of a plot that variables in the data are mapped to</a:t>
            </a:r>
          </a:p>
          <a:p>
            <a:pPr marL="1371600" lvl="2" indent="-514350"/>
            <a:r>
              <a:rPr lang="en-US" dirty="0"/>
              <a:t>x, y, </a:t>
            </a:r>
            <a:r>
              <a:rPr lang="en-US" dirty="0" err="1"/>
              <a:t>colour</a:t>
            </a:r>
            <a:r>
              <a:rPr lang="en-US" dirty="0"/>
              <a:t>, shape, length, size, </a:t>
            </a:r>
            <a:r>
              <a:rPr lang="en-US" dirty="0" err="1"/>
              <a:t>linetype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theme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D25533-97C9-044B-B1FB-827B9B30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1267254"/>
            <a:ext cx="1955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9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95FB7-AB74-164F-A921-F4EB8CC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6922-C6E9-464D-A43B-906A592C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https://r4ds.had.co.nz/</a:t>
            </a:r>
          </a:p>
        </p:txBody>
      </p:sp>
    </p:spTree>
    <p:extLst>
      <p:ext uri="{BB962C8B-B14F-4D97-AF65-F5344CB8AC3E}">
        <p14:creationId xmlns:p14="http://schemas.microsoft.com/office/powerpoint/2010/main" val="25440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9C62-B0EE-F54A-BB8B-F4FB0B8B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9E36-FA30-EE47-AC40-D13C7E39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  <a:p>
            <a:pPr lvl="1"/>
            <a:r>
              <a:rPr lang="en-US" dirty="0"/>
              <a:t>aesthetics</a:t>
            </a:r>
          </a:p>
          <a:p>
            <a:pPr lvl="1"/>
            <a:r>
              <a:rPr lang="en-US" dirty="0" err="1"/>
              <a:t>geoms</a:t>
            </a:r>
            <a:endParaRPr lang="en-US" dirty="0"/>
          </a:p>
          <a:p>
            <a:pPr lvl="1"/>
            <a:r>
              <a:rPr lang="en-US" dirty="0"/>
              <a:t>shapes and </a:t>
            </a:r>
            <a:r>
              <a:rPr lang="en-US" dirty="0" err="1"/>
              <a:t>colours</a:t>
            </a:r>
            <a:endParaRPr lang="en-US" dirty="0"/>
          </a:p>
          <a:p>
            <a:pPr lvl="1"/>
            <a:r>
              <a:rPr lang="en-US" dirty="0"/>
              <a:t>themes</a:t>
            </a:r>
          </a:p>
          <a:p>
            <a:pPr lvl="1"/>
            <a:r>
              <a:rPr lang="en-US" dirty="0"/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14A1A-8BEF-7A47-A57A-5B6B0FD04FCA}"/>
              </a:ext>
            </a:extLst>
          </p:cNvPr>
          <p:cNvSpPr txBox="1"/>
          <p:nvPr/>
        </p:nvSpPr>
        <p:spPr>
          <a:xfrm>
            <a:off x="729049" y="4831492"/>
            <a:ext cx="6203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Notes for me for what to cover. Will be removed</a:t>
            </a:r>
          </a:p>
        </p:txBody>
      </p:sp>
    </p:spTree>
    <p:extLst>
      <p:ext uri="{BB962C8B-B14F-4D97-AF65-F5344CB8AC3E}">
        <p14:creationId xmlns:p14="http://schemas.microsoft.com/office/powerpoint/2010/main" val="143343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</p:spTree>
    <p:extLst>
      <p:ext uri="{BB962C8B-B14F-4D97-AF65-F5344CB8AC3E}">
        <p14:creationId xmlns:p14="http://schemas.microsoft.com/office/powerpoint/2010/main" val="165883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035095"/>
              </p:ext>
            </p:extLst>
          </p:nvPr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8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133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361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777ED-9BF8-9349-AB17-559E38387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A342-8B68-514A-963D-125E15F99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variable forms a column</a:t>
            </a:r>
          </a:p>
          <a:p>
            <a:r>
              <a:rPr lang="en-US" dirty="0"/>
              <a:t>Each observation forms a row</a:t>
            </a:r>
          </a:p>
          <a:p>
            <a:r>
              <a:rPr lang="en-US" dirty="0"/>
              <a:t>Each type of observational unit forms a table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B466F-F5F7-054C-AE6F-0279509D519F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9866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val="2481806017"/>
                    </a:ext>
                  </a:extLst>
                </a:gridCol>
                <a:gridCol w="1659467">
                  <a:extLst>
                    <a:ext uri="{9D8B030D-6E8A-4147-A177-3AD203B41FA5}">
                      <a16:colId xmlns:a16="http://schemas.microsoft.com/office/drawing/2014/main" val="129148942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7986354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163063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309935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845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36.28229146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34.1081598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86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75.50639034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102.324479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491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305.9479712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274.760176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245067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711E3B-8054-134A-ABE1-558F10650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97960"/>
              </p:ext>
            </p:extLst>
          </p:nvPr>
        </p:nvGraphicFramePr>
        <p:xfrm>
          <a:off x="1524000" y="2986673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06">
                  <a:extLst>
                    <a:ext uri="{9D8B030D-6E8A-4147-A177-3AD203B41FA5}">
                      <a16:colId xmlns:a16="http://schemas.microsoft.com/office/drawing/2014/main" val="495020534"/>
                    </a:ext>
                  </a:extLst>
                </a:gridCol>
                <a:gridCol w="1551094">
                  <a:extLst>
                    <a:ext uri="{9D8B030D-6E8A-4147-A177-3AD203B41FA5}">
                      <a16:colId xmlns:a16="http://schemas.microsoft.com/office/drawing/2014/main" val="36843004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92126015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6095791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2898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normalised_count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73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36.2823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237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75.5064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56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1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33.4323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798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06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281.174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7836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slc35a5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34.1082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32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ccdc80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676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nrf1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ENSDARG00000000018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274.76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3863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553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1D41-75CD-4D41-B70C-D4727DF0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9CC4-DC8C-EB41-81F0-C253D6D59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49799"/>
            <a:ext cx="8229600" cy="3971176"/>
          </a:xfrm>
        </p:spPr>
      </p:pic>
    </p:spTree>
    <p:extLst>
      <p:ext uri="{BB962C8B-B14F-4D97-AF65-F5344CB8AC3E}">
        <p14:creationId xmlns:p14="http://schemas.microsoft.com/office/powerpoint/2010/main" val="19222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394-845E-3748-98C4-54DE15D97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0862-30C1-0D44-A8B5-6654EA814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%&gt;%</a:t>
            </a:r>
          </a:p>
          <a:p>
            <a:r>
              <a:rPr lang="en-US" dirty="0"/>
              <a:t>Equivalent of the Unix |</a:t>
            </a:r>
          </a:p>
          <a:p>
            <a:pPr lvl="1"/>
            <a:r>
              <a:rPr lang="en-US" sz="2400" dirty="0">
                <a:latin typeface="Courier" pitchFamily="2" charset="0"/>
              </a:rPr>
              <a:t>cut –f1,2,4 </a:t>
            </a:r>
            <a:r>
              <a:rPr lang="en-US" sz="2400" dirty="0" err="1">
                <a:latin typeface="Courier" pitchFamily="2" charset="0"/>
              </a:rPr>
              <a:t>data.txt</a:t>
            </a:r>
            <a:r>
              <a:rPr lang="en-US" sz="2400" dirty="0">
                <a:latin typeface="Courier" pitchFamily="2" charset="0"/>
              </a:rPr>
              <a:t> | head</a:t>
            </a:r>
          </a:p>
          <a:p>
            <a:pPr lvl="1"/>
            <a:r>
              <a:rPr lang="en-US" sz="2400" dirty="0">
                <a:latin typeface="Courier" pitchFamily="2" charset="0"/>
              </a:rPr>
              <a:t>select(data, c(1,2,4)) %&gt;% head()</a:t>
            </a:r>
          </a:p>
          <a:p>
            <a:r>
              <a:rPr lang="en-US" dirty="0"/>
              <a:t>Allows sending the results of one function into the next</a:t>
            </a:r>
          </a:p>
          <a:p>
            <a:r>
              <a:rPr lang="en-US" dirty="0"/>
              <a:t>Makes code easier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5731"/>
      </p:ext>
    </p:extLst>
  </p:cSld>
  <p:clrMapOvr>
    <a:masterClrMapping/>
  </p:clrMapOvr>
</p:sld>
</file>

<file path=ppt/theme/theme1.xml><?xml version="1.0" encoding="utf-8"?>
<a:theme xmlns:a="http://schemas.openxmlformats.org/drawingml/2006/main" name="Z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E41EB81-4571-9A41-92C0-979718468C0D}" vid="{708E8B1D-840F-8445-BBDA-3236C60932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ZMP</Template>
  <TotalTime>2855</TotalTime>
  <Words>595</Words>
  <Application>Microsoft Macintosh PowerPoint</Application>
  <PresentationFormat>On-screen Show (4:3)</PresentationFormat>
  <Paragraphs>282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</vt:lpstr>
      <vt:lpstr>ZMP</vt:lpstr>
      <vt:lpstr>Data Visualisation with R</vt:lpstr>
      <vt:lpstr>Data manipulation</vt:lpstr>
      <vt:lpstr>Data Visualisation</vt:lpstr>
      <vt:lpstr>Tidyverse</vt:lpstr>
      <vt:lpstr>Tidy data</vt:lpstr>
      <vt:lpstr>Tidy data</vt:lpstr>
      <vt:lpstr>Tidy data</vt:lpstr>
      <vt:lpstr>Tidyverse</vt:lpstr>
      <vt:lpstr>pipe</vt:lpstr>
      <vt:lpstr>%&gt;%</vt:lpstr>
      <vt:lpstr>readr</vt:lpstr>
      <vt:lpstr>PowerPoint Presentation</vt:lpstr>
      <vt:lpstr>read_tsv</vt:lpstr>
      <vt:lpstr>factors</vt:lpstr>
      <vt:lpstr>wide vs long data</vt:lpstr>
      <vt:lpstr>pivot_wider() and pivot_longer()</vt:lpstr>
      <vt:lpstr>Tidy data</vt:lpstr>
      <vt:lpstr>Data manipulation</vt:lpstr>
      <vt:lpstr>select()</vt:lpstr>
      <vt:lpstr>select()</vt:lpstr>
      <vt:lpstr>filter()</vt:lpstr>
      <vt:lpstr>mutate()</vt:lpstr>
      <vt:lpstr>arrange()</vt:lpstr>
      <vt:lpstr>ggplot2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visualisation with R</dc:title>
  <dc:creator>Richard White</dc:creator>
  <cp:lastModifiedBy>Ian Sealy</cp:lastModifiedBy>
  <cp:revision>34</cp:revision>
  <dcterms:created xsi:type="dcterms:W3CDTF">2019-11-07T14:51:19Z</dcterms:created>
  <dcterms:modified xsi:type="dcterms:W3CDTF">2019-11-09T14:44:58Z</dcterms:modified>
</cp:coreProperties>
</file>